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8" r:id="rId1"/>
  </p:sldMasterIdLst>
  <p:sldIdLst>
    <p:sldId id="256" r:id="rId2"/>
    <p:sldId id="257" r:id="rId3"/>
    <p:sldId id="267" r:id="rId4"/>
    <p:sldId id="260" r:id="rId5"/>
    <p:sldId id="265" r:id="rId6"/>
    <p:sldId id="268" r:id="rId7"/>
    <p:sldId id="271" r:id="rId8"/>
    <p:sldId id="270" r:id="rId9"/>
    <p:sldId id="272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5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1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0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76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0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6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6000" b="1" dirty="0"/>
              <a:t>KĀRSAVAS NOVADS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4181" y="4541884"/>
            <a:ext cx="7444597" cy="1390543"/>
          </a:xfrm>
        </p:spPr>
        <p:txBody>
          <a:bodyPr>
            <a:noAutofit/>
          </a:bodyPr>
          <a:lstStyle/>
          <a:p>
            <a:pPr algn="ctr"/>
            <a:r>
              <a:rPr lang="lv-LV" cap="none" dirty="0"/>
              <a:t>Pierobežas novads, kur mājo konkurētspējīgi uzņēmēji, apņēmīgi zemnieki, spēcīgas ģimenes un patriotiska jaunatne – tās ir mūsu vērtības.</a:t>
            </a:r>
            <a:endParaRPr lang="en-GB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310" y="243249"/>
            <a:ext cx="1268081" cy="15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2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2890713"/>
          </a:xfrm>
        </p:spPr>
        <p:txBody>
          <a:bodyPr>
            <a:noAutofit/>
          </a:bodyPr>
          <a:lstStyle/>
          <a:p>
            <a:r>
              <a:rPr lang="lv-LV" sz="4000" b="1" dirty="0"/>
              <a:t>3</a:t>
            </a:r>
            <a:r>
              <a:rPr lang="lv-LV" sz="4000" dirty="0"/>
              <a:t> LIETAS, KURAS JUMS JĀREDZ KĀRSAVAS NOVADĀ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>
                <a:latin typeface="Myriad Pro" panose="020B0503030403020204" pitchFamily="34" charset="0"/>
              </a:rPr>
              <a:t>Dabas parks </a:t>
            </a:r>
            <a:r>
              <a:rPr lang="lv-LV" sz="3200" b="1" dirty="0">
                <a:latin typeface="Myriad Pro" panose="020B0503030403020204" pitchFamily="34" charset="0"/>
              </a:rPr>
              <a:t>«Numernes valnis» </a:t>
            </a:r>
            <a:r>
              <a:rPr lang="lv-LV" sz="2400" dirty="0">
                <a:latin typeface="Myriad Pro" panose="020B0503030403020204" pitchFamily="34" charset="0"/>
              </a:rPr>
              <a:t>un</a:t>
            </a:r>
          </a:p>
          <a:p>
            <a:pPr marL="0" indent="0">
              <a:buNone/>
            </a:pPr>
            <a:r>
              <a:rPr lang="lv-LV" sz="2400" dirty="0">
                <a:latin typeface="Myriad Pro" panose="020B0503030403020204" pitchFamily="34" charset="0"/>
              </a:rPr>
              <a:t> </a:t>
            </a:r>
            <a:r>
              <a:rPr lang="lv-LV" sz="3200" b="1" dirty="0">
                <a:latin typeface="Myriad Pro" panose="020B0503030403020204" pitchFamily="34" charset="0"/>
              </a:rPr>
              <a:t>Nakts sēņošanas festivāls </a:t>
            </a:r>
            <a:r>
              <a:rPr lang="lv-LV" sz="2400" dirty="0">
                <a:latin typeface="Myriad Pro" panose="020B0503030403020204" pitchFamily="34" charset="0"/>
              </a:rPr>
              <a:t>«</a:t>
            </a:r>
            <a:r>
              <a:rPr lang="lv-LV" sz="2400" dirty="0" err="1">
                <a:latin typeface="Myriad Pro" panose="020B0503030403020204" pitchFamily="34" charset="0"/>
              </a:rPr>
              <a:t>Ejom</a:t>
            </a:r>
            <a:r>
              <a:rPr lang="lv-LV" sz="2400" dirty="0">
                <a:latin typeface="Myriad Pro" panose="020B0503030403020204" pitchFamily="34" charset="0"/>
              </a:rPr>
              <a:t> </a:t>
            </a:r>
            <a:r>
              <a:rPr lang="lv-LV" sz="2400" dirty="0" err="1">
                <a:latin typeface="Myriad Pro" panose="020B0503030403020204" pitchFamily="34" charset="0"/>
              </a:rPr>
              <a:t>bakuot</a:t>
            </a:r>
            <a:r>
              <a:rPr lang="lv-LV" sz="2400" dirty="0">
                <a:latin typeface="Myriad Pro" panose="020B0503030403020204" pitchFamily="34" charset="0"/>
              </a:rPr>
              <a:t>!»</a:t>
            </a:r>
          </a:p>
          <a:p>
            <a:endParaRPr lang="lv-LV" sz="2400" dirty="0">
              <a:latin typeface="Myriad Pro" panose="020B0503030403020204" pitchFamily="34" charset="0"/>
            </a:endParaRPr>
          </a:p>
          <a:p>
            <a:r>
              <a:rPr lang="lv-LV" sz="3200" b="1" dirty="0">
                <a:latin typeface="Myriad Pro" panose="020B0503030403020204" pitchFamily="34" charset="0"/>
              </a:rPr>
              <a:t>Malnavas «Dzīļu» maiznīca </a:t>
            </a:r>
            <a:r>
              <a:rPr lang="lv-LV" sz="2400" dirty="0">
                <a:latin typeface="Myriad Pro" panose="020B0503030403020204" pitchFamily="34" charset="0"/>
              </a:rPr>
              <a:t>ar Latvju saimnieci Ainu </a:t>
            </a:r>
            <a:r>
              <a:rPr lang="lv-LV" sz="2400" dirty="0" err="1">
                <a:latin typeface="Myriad Pro" panose="020B0503030403020204" pitchFamily="34" charset="0"/>
              </a:rPr>
              <a:t>Barsukovu</a:t>
            </a:r>
            <a:r>
              <a:rPr lang="lv-LV" sz="2400" dirty="0">
                <a:latin typeface="Myriad Pro" panose="020B0503030403020204" pitchFamily="34" charset="0"/>
              </a:rPr>
              <a:t>.</a:t>
            </a:r>
          </a:p>
          <a:p>
            <a:endParaRPr lang="lv-LV" sz="2400" dirty="0">
              <a:latin typeface="Myriad Pro" panose="020B0503030403020204" pitchFamily="34" charset="0"/>
            </a:endParaRPr>
          </a:p>
          <a:p>
            <a:r>
              <a:rPr lang="lv-LV" sz="2400" dirty="0">
                <a:latin typeface="Myriad Pro" panose="020B0503030403020204" pitchFamily="34" charset="0"/>
              </a:rPr>
              <a:t>Kārsavas </a:t>
            </a:r>
            <a:r>
              <a:rPr lang="lv-LV" sz="3600" b="1" dirty="0">
                <a:latin typeface="Myriad Pro" panose="020B0503030403020204" pitchFamily="34" charset="0"/>
              </a:rPr>
              <a:t>tirgus tradīcijas</a:t>
            </a:r>
            <a:r>
              <a:rPr lang="lv-LV" sz="2400" dirty="0">
                <a:latin typeface="Myriad Pro" panose="020B0503030403020204" pitchFamily="34" charset="0"/>
              </a:rPr>
              <a:t>, kuras šogad svin 191. gadu</a:t>
            </a:r>
            <a:endParaRPr lang="en-GB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6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453" y="2357306"/>
            <a:ext cx="128381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Paldies par uzmanību!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594359"/>
            <a:ext cx="3260785" cy="2286000"/>
          </a:xfrm>
        </p:spPr>
        <p:txBody>
          <a:bodyPr>
            <a:normAutofit/>
          </a:bodyPr>
          <a:lstStyle/>
          <a:p>
            <a:r>
              <a:rPr lang="lv-LV" sz="4800" dirty="0"/>
              <a:t>KĀRSAVAS NOVADS</a:t>
            </a:r>
            <a:endParaRPr lang="en-GB" sz="4800" dirty="0"/>
          </a:p>
        </p:txBody>
      </p:sp>
      <p:sp>
        <p:nvSpPr>
          <p:cNvPr id="6" name="Text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11615" y="274320"/>
            <a:ext cx="7513607" cy="770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indent="0">
              <a:buNone/>
            </a:pPr>
            <a:r>
              <a:rPr lang="lv-LV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Kopējais budžets </a:t>
            </a:r>
            <a:r>
              <a:rPr lang="lv-LV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6,03</a:t>
            </a:r>
            <a:r>
              <a:rPr lang="lv-LV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miljoni eiro</a:t>
            </a:r>
          </a:p>
          <a:p>
            <a:pPr marL="0" indent="0">
              <a:buNone/>
            </a:pPr>
            <a:endParaRPr lang="lv-LV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en-GB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628,29 km²</a:t>
            </a:r>
            <a:r>
              <a:rPr lang="lv-LV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</a:t>
            </a:r>
            <a:r>
              <a:rPr lang="lv-LV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k</a:t>
            </a:r>
            <a:r>
              <a:rPr lang="en-GB" alt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opējā</a:t>
            </a:r>
            <a:r>
              <a:rPr lang="en-GB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</a:t>
            </a:r>
            <a:r>
              <a:rPr lang="en-GB" alt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platība</a:t>
            </a: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en-GB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~</a:t>
            </a:r>
            <a:r>
              <a:rPr lang="lv-LV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6150 </a:t>
            </a:r>
            <a:r>
              <a:rPr lang="lv-LV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i</a:t>
            </a:r>
            <a:r>
              <a:rPr lang="en-GB" alt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edzīvotāju</a:t>
            </a:r>
            <a:r>
              <a:rPr lang="en-GB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</a:t>
            </a:r>
            <a:r>
              <a:rPr lang="en-GB" alt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skaits</a:t>
            </a: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340 km </a:t>
            </a:r>
            <a:r>
              <a:rPr lang="lv-LV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pašvaldības ceļi </a:t>
            </a:r>
            <a:r>
              <a:rPr lang="lv-LV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250</a:t>
            </a:r>
            <a:r>
              <a:rPr lang="lv-LV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tūkst. eiro budžets</a:t>
            </a:r>
          </a:p>
          <a:p>
            <a:pPr marL="0" indent="0">
              <a:buNone/>
            </a:pP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L</a:t>
            </a:r>
            <a:r>
              <a:rPr lang="it-IT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atvieši </a:t>
            </a:r>
            <a:r>
              <a:rPr lang="it-IT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65%</a:t>
            </a:r>
            <a:r>
              <a:rPr lang="lv-LV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,</a:t>
            </a:r>
            <a:r>
              <a:rPr lang="it-IT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krievi 32%</a:t>
            </a:r>
            <a:r>
              <a:rPr lang="lv-LV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,</a:t>
            </a:r>
            <a:r>
              <a:rPr lang="it-IT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 citi 3%</a:t>
            </a: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endParaRPr lang="lv-LV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 eaLnBrk="1" hangingPunct="1">
              <a:buNone/>
            </a:pPr>
            <a:endParaRPr lang="en-GB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627" y="3362324"/>
            <a:ext cx="3836039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9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25" y="594359"/>
            <a:ext cx="3355675" cy="2286000"/>
          </a:xfrm>
        </p:spPr>
        <p:txBody>
          <a:bodyPr>
            <a:normAutofit/>
          </a:bodyPr>
          <a:lstStyle/>
          <a:p>
            <a:r>
              <a:rPr lang="lv-LV" sz="4800" dirty="0"/>
              <a:t>INTERESANTI FAKTI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506" y="731520"/>
            <a:ext cx="7401464" cy="5257800"/>
          </a:xfrm>
        </p:spPr>
        <p:txBody>
          <a:bodyPr>
            <a:normAutofit fontScale="92500"/>
          </a:bodyPr>
          <a:lstStyle/>
          <a:p>
            <a:endParaRPr lang="lv-LV" altLang="en-US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altLang="en-US" sz="4000" b="1" dirty="0">
                <a:latin typeface="Myriad Pro" panose="020B0503030403020204" pitchFamily="34" charset="0"/>
                <a:cs typeface="Myriad Arabic" panose="01010101010101010101" pitchFamily="50" charset="-78"/>
              </a:rPr>
              <a:t>94% </a:t>
            </a:r>
            <a:r>
              <a:rPr lang="lv-LV" altLang="en-US" sz="2400" dirty="0">
                <a:latin typeface="Myriad Pro" panose="020B0503030403020204" pitchFamily="34" charset="0"/>
                <a:cs typeface="Myriad Arabic" panose="01010101010101010101" pitchFamily="50" charset="-78"/>
              </a:rPr>
              <a:t>no latviski runājošajiem runā latgaliešu valodā.</a:t>
            </a:r>
          </a:p>
          <a:p>
            <a:pPr marL="0" indent="0">
              <a:buNone/>
            </a:pPr>
            <a:endParaRPr lang="lv-LV" altLang="en-US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altLang="en-US" sz="4000" b="1" dirty="0">
                <a:latin typeface="Myriad Pro" panose="020B0503030403020204" pitchFamily="34" charset="0"/>
                <a:cs typeface="Myriad Arabic" panose="01010101010101010101" pitchFamily="50" charset="-78"/>
              </a:rPr>
              <a:t>27% </a:t>
            </a:r>
            <a:r>
              <a:rPr lang="lv-LV" altLang="en-US" sz="2400" dirty="0">
                <a:latin typeface="Myriad Pro" panose="020B0503030403020204" pitchFamily="34" charset="0"/>
                <a:cs typeface="Myriad Arabic" panose="01010101010101010101" pitchFamily="50" charset="-78"/>
              </a:rPr>
              <a:t>no Latvijas robežas ar Krieviju.</a:t>
            </a:r>
          </a:p>
          <a:p>
            <a:pPr marL="0" indent="0">
              <a:buNone/>
            </a:pPr>
            <a:endParaRPr lang="lv-LV" altLang="en-US" sz="2400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sz="2400" dirty="0">
                <a:latin typeface="Myriad Pro" panose="020B0503030403020204" pitchFamily="34" charset="0"/>
              </a:rPr>
              <a:t>Vecāka dzelzceļu stacijas ēka Baltijā atklāta </a:t>
            </a:r>
            <a:r>
              <a:rPr lang="lv-LV" sz="4000" b="1" dirty="0">
                <a:latin typeface="Myriad Pro" panose="020B0503030403020204" pitchFamily="34" charset="0"/>
              </a:rPr>
              <a:t>1860. g</a:t>
            </a:r>
          </a:p>
          <a:p>
            <a:pPr marL="0" indent="0">
              <a:buNone/>
            </a:pPr>
            <a:endParaRPr lang="lv-LV" altLang="en-US" sz="4000" b="1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r>
              <a:rPr lang="lv-LV" altLang="en-US" sz="4000" b="1" dirty="0">
                <a:latin typeface="Myriad Pro" panose="020B0503030403020204" pitchFamily="34" charset="0"/>
                <a:cs typeface="Myriad Arabic" panose="01010101010101010101" pitchFamily="50" charset="-78"/>
              </a:rPr>
              <a:t>7 reizes </a:t>
            </a:r>
            <a:r>
              <a:rPr lang="lv-LV" altLang="en-US" sz="2400" dirty="0">
                <a:latin typeface="Myriad Pro" panose="020B0503030403020204" pitchFamily="34" charset="0"/>
                <a:cs typeface="Myriad Arabic" panose="01010101010101010101" pitchFamily="50" charset="-78"/>
              </a:rPr>
              <a:t>mazāk ezeru nekā vidēji Latgalē – Zilo ezeru zemē</a:t>
            </a:r>
          </a:p>
          <a:p>
            <a:pPr marL="0" indent="0">
              <a:buNone/>
            </a:pPr>
            <a:endParaRPr lang="lv-LV" altLang="en-US" sz="2400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endParaRPr lang="lv-LV" altLang="en-US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pPr marL="0" indent="0">
              <a:buNone/>
            </a:pPr>
            <a:endParaRPr lang="en-GB" altLang="en-US" dirty="0">
              <a:latin typeface="Myriad Pro" panose="020B0503030403020204" pitchFamily="34" charset="0"/>
              <a:cs typeface="Myriad Arabic" panose="01010101010101010101" pitchFamily="50" charset="-78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627" y="3362324"/>
            <a:ext cx="3836039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7893"/>
            <a:ext cx="3990975" cy="962498"/>
          </a:xfrm>
        </p:spPr>
        <p:txBody>
          <a:bodyPr>
            <a:normAutofit/>
          </a:bodyPr>
          <a:lstStyle/>
          <a:p>
            <a:pPr algn="ctr"/>
            <a:r>
              <a:rPr lang="lv-LV" sz="4800" dirty="0"/>
              <a:t>IZGLĪTĪBA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2018581"/>
            <a:ext cx="3714750" cy="4632385"/>
          </a:xfrm>
        </p:spPr>
        <p:txBody>
          <a:bodyPr numCol="1">
            <a:noAutofit/>
          </a:bodyPr>
          <a:lstStyle/>
          <a:p>
            <a:pPr marL="342900" indent="-342900"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Kārsavas vidusskola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Salnavas pamatskola + PII grupiņa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I Mežvidu pamatskola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Mērdzenes pamatskola + PII grupiņas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Kārsavas pilsētas PII 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Mežvidu pagasta  PII “Saulīte”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Malnavas pagasta PII “Sienāzītis”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Goliševas PII </a:t>
            </a:r>
          </a:p>
          <a:p>
            <a:pPr marL="342900" indent="-342900">
              <a:buFont typeface="Calibri" panose="020F0502020204030204" pitchFamily="34" charset="0"/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II Mežvidu pamatskola</a:t>
            </a:r>
          </a:p>
          <a:p>
            <a:pPr marL="342900" indent="-342900"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Vītolu pamatskola</a:t>
            </a:r>
          </a:p>
          <a:p>
            <a:pPr marL="342900" indent="-342900">
              <a:buAutoNum type="arabicPeriod"/>
            </a:pPr>
            <a:r>
              <a:rPr lang="lv-LV" sz="1600" dirty="0">
                <a:solidFill>
                  <a:schemeClr val="bg1"/>
                </a:solidFill>
              </a:rPr>
              <a:t>Goliševas pamatskola </a:t>
            </a:r>
          </a:p>
          <a:p>
            <a:r>
              <a:rPr lang="lv-LV" sz="1600" dirty="0">
                <a:solidFill>
                  <a:schemeClr val="bg1"/>
                </a:solidFill>
              </a:rPr>
              <a:t>        Malnavas koledža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4589" y="96817"/>
            <a:ext cx="7707501" cy="66678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5351" y="241539"/>
            <a:ext cx="2898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Myriad Pro" panose="020B0503030403020204" pitchFamily="34" charset="0"/>
              </a:rPr>
              <a:t>467 </a:t>
            </a:r>
            <a:r>
              <a:rPr lang="lv-LV" dirty="0">
                <a:latin typeface="Myriad Pro" panose="020B0503030403020204" pitchFamily="34" charset="0"/>
              </a:rPr>
              <a:t>skolēni</a:t>
            </a:r>
          </a:p>
          <a:p>
            <a:r>
              <a:rPr lang="lv-LV" b="1" dirty="0">
                <a:latin typeface="Myriad Pro" panose="020B0503030403020204" pitchFamily="34" charset="0"/>
              </a:rPr>
              <a:t>216</a:t>
            </a:r>
            <a:r>
              <a:rPr lang="lv-LV" dirty="0">
                <a:latin typeface="Myriad Pro" panose="020B0503030403020204" pitchFamily="34" charset="0"/>
              </a:rPr>
              <a:t> bērni</a:t>
            </a:r>
            <a:endParaRPr lang="en-GB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7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28" y="606842"/>
            <a:ext cx="3321170" cy="1588124"/>
          </a:xfrm>
        </p:spPr>
        <p:txBody>
          <a:bodyPr>
            <a:normAutofit/>
          </a:bodyPr>
          <a:lstStyle/>
          <a:p>
            <a:r>
              <a:rPr lang="lv-LV" sz="4800" dirty="0"/>
              <a:t>ATBALSTS VECĀKIEM</a:t>
            </a:r>
            <a:endParaRPr lang="en-GB" sz="4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2273" y="594359"/>
            <a:ext cx="2083686" cy="208368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1186" y="594359"/>
            <a:ext cx="2083686" cy="20836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099" y="594359"/>
            <a:ext cx="2083686" cy="20836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21834" y="3023278"/>
            <a:ext cx="268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Transports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1621" y="3023277"/>
            <a:ext cx="268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Ēdināšana</a:t>
            </a: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20534" y="3023277"/>
            <a:ext cx="2682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Stipendijas</a:t>
            </a:r>
            <a:endParaRPr lang="en-GB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7366" y="3940552"/>
            <a:ext cx="2093168" cy="209316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44067" y="6334780"/>
            <a:ext cx="525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Mūzikas un mākslas skola 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(229 skolēni)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1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7" y="594359"/>
            <a:ext cx="3312543" cy="1829664"/>
          </a:xfrm>
        </p:spPr>
        <p:txBody>
          <a:bodyPr>
            <a:normAutofit/>
          </a:bodyPr>
          <a:lstStyle/>
          <a:p>
            <a:r>
              <a:rPr lang="lv-LV" sz="4800" dirty="0"/>
              <a:t>UZŅĒMĒJ -DARBĪBA</a:t>
            </a:r>
            <a:endParaRPr lang="en-GB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057" y="5262113"/>
            <a:ext cx="3459192" cy="1043090"/>
          </a:xfrm>
        </p:spPr>
        <p:txBody>
          <a:bodyPr>
            <a:normAutofit lnSpcReduction="10000"/>
          </a:bodyPr>
          <a:lstStyle/>
          <a:p>
            <a:r>
              <a:rPr lang="lv-LV" sz="2400" dirty="0"/>
              <a:t>Jauno uzņēmēju biznesa ideju konkurss «Step </a:t>
            </a:r>
            <a:r>
              <a:rPr lang="lv-LV" sz="2400" dirty="0" err="1"/>
              <a:t>up</a:t>
            </a:r>
            <a:r>
              <a:rPr lang="lv-LV" sz="2400" dirty="0"/>
              <a:t>!» - 5 tūkstoši eiro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3638" y="3524273"/>
            <a:ext cx="2158521" cy="2158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2508" y="213738"/>
            <a:ext cx="2158521" cy="2158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0432" y="270667"/>
            <a:ext cx="2158521" cy="21585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7844" y="215807"/>
            <a:ext cx="2201172" cy="22011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4858" y="3524275"/>
            <a:ext cx="2158521" cy="21585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56361" y="5890272"/>
            <a:ext cx="2656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SIA «Latgales dārzeņu loģistika»</a:t>
            </a:r>
          </a:p>
          <a:p>
            <a:pPr algn="ctr"/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«Mežvidu tomāti»</a:t>
            </a:r>
          </a:p>
          <a:p>
            <a:pPr algn="ctr"/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(20 nodarbinātie)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8577" y="2539389"/>
            <a:ext cx="245181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SIA 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peat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  <a:p>
            <a:pPr algn="ctr"/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(25 nodarbinātie)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644326" y="2539389"/>
            <a:ext cx="22946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ZS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«Lūsēni»</a:t>
            </a:r>
          </a:p>
          <a:p>
            <a:pPr algn="ctr"/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(80 nodarbinātie)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53453" y="5873115"/>
            <a:ext cx="3421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SIA 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Salenieku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Dolomīts</a:t>
            </a: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  <a:p>
            <a:pPr algn="ctr"/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(13 nodarbinātie)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7174" y="2539388"/>
            <a:ext cx="26138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SIA «ACUK»</a:t>
            </a:r>
          </a:p>
          <a:p>
            <a:pPr algn="ctr"/>
            <a:r>
              <a:rPr lang="lv-LV" sz="1400" dirty="0">
                <a:solidFill>
                  <a:schemeClr val="bg1">
                    <a:lumMod val="50000"/>
                  </a:schemeClr>
                </a:solidFill>
              </a:rPr>
              <a:t>(16 nodarbinātie)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6287" y="3531438"/>
            <a:ext cx="2191475" cy="21914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535122" y="5842337"/>
            <a:ext cx="2613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Lauksaimnieki</a:t>
            </a:r>
          </a:p>
          <a:p>
            <a:pPr algn="ctr"/>
            <a:r>
              <a:rPr lang="lv-LV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(150 aktīvie lauksaimnieki)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1505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25" y="594359"/>
            <a:ext cx="3355675" cy="1493234"/>
          </a:xfrm>
        </p:spPr>
        <p:txBody>
          <a:bodyPr>
            <a:normAutofit/>
          </a:bodyPr>
          <a:lstStyle/>
          <a:p>
            <a:r>
              <a:rPr lang="lv-LV" sz="4800" dirty="0"/>
              <a:t>BŪTISKĀKIE PROJEKTI</a:t>
            </a:r>
            <a:endParaRPr lang="en-GB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035" y="2294627"/>
            <a:ext cx="3631720" cy="447151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1600" dirty="0"/>
              <a:t>Vienības ielas rekonstrukcija -1,5 miljoni eiro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Ūdenssaimniecības projekti (Salnava, Malnava, Mērdzene) – 1 miljons eiro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Kārsavas vidusskolas stadiona pārbūve – 550 tūkst. eiro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Malnavas PII siltināšana –270 tūkst. eiro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«</a:t>
            </a:r>
            <a:r>
              <a:rPr lang="lv-LV" sz="1600" dirty="0" err="1"/>
              <a:t>Krosta</a:t>
            </a:r>
            <a:r>
              <a:rPr lang="lv-LV" sz="1600" dirty="0"/>
              <a:t>» estrāde – 95 tūkst. miljoni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Kārsavas ielu labiekārtošana – 421 tūkst. eiro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1600" dirty="0"/>
              <a:t>Kārsavas Mūzikas un mākslas skolas vienkāršotā pārbūve – </a:t>
            </a:r>
            <a:r>
              <a:rPr lang="en-GB" sz="1600" dirty="0"/>
              <a:t>154</a:t>
            </a:r>
            <a:r>
              <a:rPr lang="lv-LV" sz="1600" dirty="0"/>
              <a:t> tūkst. eiro</a:t>
            </a:r>
            <a:endParaRPr lang="en-GB" sz="1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8315" y="17252"/>
            <a:ext cx="7801155" cy="6748884"/>
          </a:xfrm>
        </p:spPr>
      </p:pic>
    </p:spTree>
    <p:extLst>
      <p:ext uri="{BB962C8B-B14F-4D97-AF65-F5344CB8AC3E}">
        <p14:creationId xmlns:p14="http://schemas.microsoft.com/office/powerpoint/2010/main" val="281747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925" y="594359"/>
            <a:ext cx="3355675" cy="1793640"/>
          </a:xfrm>
        </p:spPr>
        <p:txBody>
          <a:bodyPr>
            <a:normAutofit/>
          </a:bodyPr>
          <a:lstStyle/>
          <a:p>
            <a:r>
              <a:rPr lang="lv-LV" sz="4800" dirty="0"/>
              <a:t>SABIEDRĪBA</a:t>
            </a:r>
            <a:br>
              <a:rPr lang="lv-LV" sz="4800" dirty="0"/>
            </a:br>
            <a:r>
              <a:rPr lang="lv-LV" sz="3200" dirty="0"/>
              <a:t>NODARBINĀTĪBA</a:t>
            </a:r>
            <a:endParaRPr lang="en-GB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925" y="2926080"/>
            <a:ext cx="3355675" cy="3379124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801" y="570925"/>
            <a:ext cx="1894648" cy="1894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6768" y="4809800"/>
            <a:ext cx="1891406" cy="18914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27343" y="594359"/>
            <a:ext cx="452024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23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 biedrības</a:t>
            </a:r>
          </a:p>
          <a:p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4 aktīvākās apguvušas 200 000 tūkst. eiro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0694" y="4809800"/>
            <a:ext cx="45202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Robeža </a:t>
            </a:r>
            <a:r>
              <a:rPr lang="lv-LV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(Robežsardze, muita, Valsts nodrošinājuma aģentūra)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Malnavas koledža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Lauksaimniecība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801" y="2690362"/>
            <a:ext cx="1894648" cy="18946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42650" y="2690362"/>
            <a:ext cx="3887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Kārsavas slimnīca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Sociālā māja «Mūsmājas» 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75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388189"/>
            <a:ext cx="3260785" cy="1518248"/>
          </a:xfrm>
        </p:spPr>
        <p:txBody>
          <a:bodyPr>
            <a:noAutofit/>
          </a:bodyPr>
          <a:lstStyle/>
          <a:p>
            <a:r>
              <a:rPr lang="lv-LV" sz="4800" dirty="0"/>
              <a:t>SPORTS UN </a:t>
            </a:r>
            <a:br>
              <a:rPr lang="lv-LV" sz="4800" dirty="0"/>
            </a:br>
            <a:r>
              <a:rPr lang="lv-LV" sz="4800" dirty="0"/>
              <a:t>KULTŪRA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851" y="2375123"/>
            <a:ext cx="2089509" cy="20895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8170" y="122159"/>
            <a:ext cx="2089509" cy="20895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7137" y="2450381"/>
            <a:ext cx="5152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Latgols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startē Latvijas ZA reģiona čempionātā</a:t>
            </a:r>
          </a:p>
          <a:p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 «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Kuorsova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spēlē Latvijas nacionālajā futbola izlasē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48755" y="204048"/>
            <a:ext cx="4557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2011. gada valsts sacensībās: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Vieta – 19 reizes 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Vieta – 32 reizes 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Vieta – 32 reizes</a:t>
            </a:r>
          </a:p>
          <a:p>
            <a:pPr marL="342900" indent="-342900">
              <a:buAutoNum type="arabicPeriod"/>
            </a:pPr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lv-LV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0852" y="4664773"/>
            <a:ext cx="2116827" cy="21168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29817" y="4882551"/>
            <a:ext cx="4862183" cy="854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42 pulciņi – 500 dalībnieki</a:t>
            </a:r>
          </a:p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17 </a:t>
            </a:r>
            <a:r>
              <a:rPr lang="lv-LV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amatierkolektīvi</a:t>
            </a:r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300 dalībnieki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1024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2009</TotalTime>
  <Words>432</Words>
  <Application>Microsoft Office PowerPoint</Application>
  <PresentationFormat>Platekrāna</PresentationFormat>
  <Paragraphs>93</Paragraphs>
  <Slides>11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Myriad Arabic</vt:lpstr>
      <vt:lpstr>Myriad Pro</vt:lpstr>
      <vt:lpstr>Retrospect</vt:lpstr>
      <vt:lpstr>KĀRSAVAS NOVADS</vt:lpstr>
      <vt:lpstr>KĀRSAVAS NOVADS</vt:lpstr>
      <vt:lpstr>INTERESANTI FAKTI</vt:lpstr>
      <vt:lpstr>IZGLĪTĪBA</vt:lpstr>
      <vt:lpstr>ATBALSTS VECĀKIEM</vt:lpstr>
      <vt:lpstr>UZŅĒMĒJ -DARBĪBA</vt:lpstr>
      <vt:lpstr>BŪTISKĀKIE PROJEKTI</vt:lpstr>
      <vt:lpstr>SABIEDRĪBA NODARBINĀTĪBA</vt:lpstr>
      <vt:lpstr>SPORTS UN  KULTŪRA</vt:lpstr>
      <vt:lpstr>3 LIETAS, KURAS JUMS JĀREDZ KĀRSAVAS NOVADĀ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Kārsavas novada izglītība</dc:title>
  <dc:creator>Sound</dc:creator>
  <cp:lastModifiedBy>Guntars Krasovskis</cp:lastModifiedBy>
  <cp:revision>82</cp:revision>
  <dcterms:created xsi:type="dcterms:W3CDTF">2015-09-24T08:02:42Z</dcterms:created>
  <dcterms:modified xsi:type="dcterms:W3CDTF">2016-06-13T09:20:31Z</dcterms:modified>
</cp:coreProperties>
</file>