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68" r:id="rId1"/>
  </p:sldMasterIdLst>
  <p:sldIdLst>
    <p:sldId id="256" r:id="rId2"/>
    <p:sldId id="257" r:id="rId3"/>
    <p:sldId id="267" r:id="rId4"/>
    <p:sldId id="260" r:id="rId5"/>
    <p:sldId id="265" r:id="rId6"/>
    <p:sldId id="268" r:id="rId7"/>
    <p:sldId id="271" r:id="rId8"/>
    <p:sldId id="270" r:id="rId9"/>
    <p:sldId id="272" r:id="rId10"/>
    <p:sldId id="273" r:id="rId11"/>
    <p:sldId id="264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-4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1951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pPr/>
              <a:t>6/13/2016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891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716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0507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4766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pPr/>
              <a:t>6/13/2016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859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2909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395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093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2A54C80-263E-416B-A8E0-580EDEADCBDC}" type="datetimeFigureOut">
              <a:rPr lang="en-US" smtClean="0"/>
              <a:pPr/>
              <a:t>6/13/2016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19954A3-9DFD-4C44-94BA-B95130A3BA1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663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090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4581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70" r:id="rId2"/>
    <p:sldLayoutId id="2147483871" r:id="rId3"/>
    <p:sldLayoutId id="2147483872" r:id="rId4"/>
    <p:sldLayoutId id="2147483873" r:id="rId5"/>
    <p:sldLayoutId id="2147483874" r:id="rId6"/>
    <p:sldLayoutId id="2147483875" r:id="rId7"/>
    <p:sldLayoutId id="2147483876" r:id="rId8"/>
    <p:sldLayoutId id="2147483877" r:id="rId9"/>
    <p:sldLayoutId id="2147483878" r:id="rId10"/>
    <p:sldLayoutId id="214748387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sz="6000" b="1" dirty="0"/>
              <a:t>KĀRSAVAS NOVADS</a:t>
            </a:r>
            <a:endParaRPr lang="en-GB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04181" y="4541884"/>
            <a:ext cx="7444597" cy="1390543"/>
          </a:xfrm>
        </p:spPr>
        <p:txBody>
          <a:bodyPr>
            <a:noAutofit/>
          </a:bodyPr>
          <a:lstStyle/>
          <a:p>
            <a:pPr algn="ctr"/>
            <a:r>
              <a:rPr lang="lv-LV" cap="none" dirty="0"/>
              <a:t>Pierobežas novads, kur mājo konkurētspējīgi uzņēmēji, apņēmīgi zemnieki, spēcīgas ģimenes un patriotiska jaunatne – tās ir mūsu vērtības.</a:t>
            </a:r>
            <a:endParaRPr lang="en-GB" cap="non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2310" y="243249"/>
            <a:ext cx="1268081" cy="1525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02201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8"/>
            <a:ext cx="3200400" cy="2890713"/>
          </a:xfrm>
        </p:spPr>
        <p:txBody>
          <a:bodyPr>
            <a:noAutofit/>
          </a:bodyPr>
          <a:lstStyle/>
          <a:p>
            <a:r>
              <a:rPr lang="lv-LV" sz="4000" b="1" dirty="0"/>
              <a:t>3</a:t>
            </a:r>
            <a:r>
              <a:rPr lang="lv-LV" sz="4000" dirty="0"/>
              <a:t> LIETAS, KURAS JUMS JĀREDZ KĀRSAVAS NOVADĀ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v-LV" sz="2400" dirty="0">
                <a:latin typeface="Myriad Pro" panose="020B0503030403020204" pitchFamily="34" charset="0"/>
              </a:rPr>
              <a:t>Dabas parks </a:t>
            </a:r>
            <a:r>
              <a:rPr lang="lv-LV" sz="3200" b="1" dirty="0">
                <a:latin typeface="Myriad Pro" panose="020B0503030403020204" pitchFamily="34" charset="0"/>
              </a:rPr>
              <a:t>«Numernes valnis» </a:t>
            </a:r>
            <a:r>
              <a:rPr lang="lv-LV" sz="2400" dirty="0">
                <a:latin typeface="Myriad Pro" panose="020B0503030403020204" pitchFamily="34" charset="0"/>
              </a:rPr>
              <a:t>un</a:t>
            </a:r>
          </a:p>
          <a:p>
            <a:pPr marL="0" indent="0">
              <a:buNone/>
            </a:pPr>
            <a:r>
              <a:rPr lang="lv-LV" sz="2400" dirty="0">
                <a:latin typeface="Myriad Pro" panose="020B0503030403020204" pitchFamily="34" charset="0"/>
              </a:rPr>
              <a:t> </a:t>
            </a:r>
            <a:r>
              <a:rPr lang="lv-LV" sz="3200" b="1" dirty="0">
                <a:latin typeface="Myriad Pro" panose="020B0503030403020204" pitchFamily="34" charset="0"/>
              </a:rPr>
              <a:t>Nakts sēņošanas festivāls </a:t>
            </a:r>
            <a:r>
              <a:rPr lang="lv-LV" sz="2400" dirty="0">
                <a:latin typeface="Myriad Pro" panose="020B0503030403020204" pitchFamily="34" charset="0"/>
              </a:rPr>
              <a:t>«</a:t>
            </a:r>
            <a:r>
              <a:rPr lang="lv-LV" sz="2400" dirty="0" err="1">
                <a:latin typeface="Myriad Pro" panose="020B0503030403020204" pitchFamily="34" charset="0"/>
              </a:rPr>
              <a:t>Ejom</a:t>
            </a:r>
            <a:r>
              <a:rPr lang="lv-LV" sz="2400" dirty="0">
                <a:latin typeface="Myriad Pro" panose="020B0503030403020204" pitchFamily="34" charset="0"/>
              </a:rPr>
              <a:t> </a:t>
            </a:r>
            <a:r>
              <a:rPr lang="lv-LV" sz="2400" dirty="0" err="1">
                <a:latin typeface="Myriad Pro" panose="020B0503030403020204" pitchFamily="34" charset="0"/>
              </a:rPr>
              <a:t>bakuot</a:t>
            </a:r>
            <a:r>
              <a:rPr lang="lv-LV" sz="2400" dirty="0">
                <a:latin typeface="Myriad Pro" panose="020B0503030403020204" pitchFamily="34" charset="0"/>
              </a:rPr>
              <a:t>!»</a:t>
            </a:r>
          </a:p>
          <a:p>
            <a:endParaRPr lang="lv-LV" sz="2400" dirty="0">
              <a:latin typeface="Myriad Pro" panose="020B0503030403020204" pitchFamily="34" charset="0"/>
            </a:endParaRPr>
          </a:p>
          <a:p>
            <a:r>
              <a:rPr lang="lv-LV" sz="3200" b="1" dirty="0">
                <a:latin typeface="Myriad Pro" panose="020B0503030403020204" pitchFamily="34" charset="0"/>
              </a:rPr>
              <a:t>Malnavas «Dzīļu» maiznīca </a:t>
            </a:r>
            <a:r>
              <a:rPr lang="lv-LV" sz="2400" dirty="0">
                <a:latin typeface="Myriad Pro" panose="020B0503030403020204" pitchFamily="34" charset="0"/>
              </a:rPr>
              <a:t>ar Latvju saimnieci Ainu </a:t>
            </a:r>
            <a:r>
              <a:rPr lang="lv-LV" sz="2400" dirty="0" err="1">
                <a:latin typeface="Myriad Pro" panose="020B0503030403020204" pitchFamily="34" charset="0"/>
              </a:rPr>
              <a:t>Barsukovu</a:t>
            </a:r>
            <a:r>
              <a:rPr lang="lv-LV" sz="2400" dirty="0">
                <a:latin typeface="Myriad Pro" panose="020B0503030403020204" pitchFamily="34" charset="0"/>
              </a:rPr>
              <a:t>.</a:t>
            </a:r>
          </a:p>
          <a:p>
            <a:endParaRPr lang="lv-LV" sz="2400" dirty="0">
              <a:latin typeface="Myriad Pro" panose="020B0503030403020204" pitchFamily="34" charset="0"/>
            </a:endParaRPr>
          </a:p>
          <a:p>
            <a:r>
              <a:rPr lang="lv-LV" sz="2400" dirty="0">
                <a:latin typeface="Myriad Pro" panose="020B0503030403020204" pitchFamily="34" charset="0"/>
              </a:rPr>
              <a:t>Kārsavas </a:t>
            </a:r>
            <a:r>
              <a:rPr lang="lv-LV" sz="3600" b="1" dirty="0">
                <a:latin typeface="Myriad Pro" panose="020B0503030403020204" pitchFamily="34" charset="0"/>
              </a:rPr>
              <a:t>tirgus tradīcijas</a:t>
            </a:r>
            <a:r>
              <a:rPr lang="lv-LV" sz="2400" dirty="0">
                <a:latin typeface="Myriad Pro" panose="020B0503030403020204" pitchFamily="34" charset="0"/>
              </a:rPr>
              <a:t>, kuras šogad svin 191. gadu</a:t>
            </a:r>
            <a:endParaRPr lang="en-GB" sz="2400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84619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21453" y="2357306"/>
            <a:ext cx="1283817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v-LV" sz="7200" dirty="0">
                <a:solidFill>
                  <a:schemeClr val="tx1">
                    <a:lumMod val="75000"/>
                    <a:lumOff val="25000"/>
                  </a:schemeClr>
                </a:solidFill>
                <a:latin typeface="Myriad Pro" panose="020B0503030403020204" pitchFamily="34" charset="0"/>
              </a:rPr>
              <a:t>Paldies par uzmanību!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15" y="594359"/>
            <a:ext cx="3260785" cy="2286000"/>
          </a:xfrm>
        </p:spPr>
        <p:txBody>
          <a:bodyPr>
            <a:normAutofit/>
          </a:bodyPr>
          <a:lstStyle/>
          <a:p>
            <a:r>
              <a:rPr lang="lv-LV" sz="4800" dirty="0"/>
              <a:t>KĀRSAVAS NOVADS</a:t>
            </a:r>
            <a:endParaRPr lang="en-GB" sz="4800" dirty="0"/>
          </a:p>
        </p:txBody>
      </p:sp>
      <p:sp>
        <p:nvSpPr>
          <p:cNvPr id="6" name="TextBox 2"/>
          <p:cNvSpPr txBox="1">
            <a:spLocks noGrp="1" noChangeArrowheads="1"/>
          </p:cNvSpPr>
          <p:nvPr>
            <p:ph idx="1"/>
          </p:nvPr>
        </p:nvSpPr>
        <p:spPr bwMode="auto">
          <a:xfrm>
            <a:off x="4511615" y="274320"/>
            <a:ext cx="7513607" cy="77046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marL="0" indent="0">
              <a:buNone/>
            </a:pPr>
            <a:r>
              <a:rPr lang="lv-LV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Myriad Pro" panose="020B0503030403020204" pitchFamily="34" charset="0"/>
                <a:cs typeface="Myriad Arabic" panose="01010101010101010101" pitchFamily="50" charset="-78"/>
              </a:rPr>
              <a:t>Kopējais budžets </a:t>
            </a:r>
            <a:r>
              <a:rPr lang="lv-LV" altLang="en-US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yriad Pro" panose="020B0503030403020204" pitchFamily="34" charset="0"/>
                <a:cs typeface="Myriad Arabic" panose="01010101010101010101" pitchFamily="50" charset="-78"/>
              </a:rPr>
              <a:t>6,03</a:t>
            </a:r>
            <a:r>
              <a:rPr lang="lv-LV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Myriad Pro" panose="020B0503030403020204" pitchFamily="34" charset="0"/>
                <a:cs typeface="Myriad Arabic" panose="01010101010101010101" pitchFamily="50" charset="-78"/>
              </a:rPr>
              <a:t> miljoni eiro</a:t>
            </a:r>
          </a:p>
          <a:p>
            <a:pPr marL="0" indent="0">
              <a:buNone/>
            </a:pPr>
            <a:endParaRPr lang="lv-LV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Myriad Pro" panose="020B0503030403020204" pitchFamily="34" charset="0"/>
              <a:cs typeface="Myriad Arabic" panose="01010101010101010101" pitchFamily="50" charset="-78"/>
            </a:endParaRPr>
          </a:p>
          <a:p>
            <a:pPr marL="0" indent="0">
              <a:buNone/>
            </a:pPr>
            <a:r>
              <a:rPr lang="en-GB" altLang="en-US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yriad Pro" panose="020B0503030403020204" pitchFamily="34" charset="0"/>
                <a:cs typeface="Myriad Arabic" panose="01010101010101010101" pitchFamily="50" charset="-78"/>
              </a:rPr>
              <a:t>628,29 km²</a:t>
            </a:r>
            <a:r>
              <a:rPr lang="lv-LV" altLang="en-US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yriad Pro" panose="020B0503030403020204" pitchFamily="34" charset="0"/>
                <a:cs typeface="Myriad Arabic" panose="01010101010101010101" pitchFamily="50" charset="-78"/>
              </a:rPr>
              <a:t> </a:t>
            </a:r>
            <a:r>
              <a:rPr lang="lv-LV" altLang="en-US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Myriad Pro" panose="020B0503030403020204" pitchFamily="34" charset="0"/>
                <a:cs typeface="Myriad Arabic" panose="01010101010101010101" pitchFamily="50" charset="-78"/>
              </a:rPr>
              <a:t>k</a:t>
            </a:r>
            <a:r>
              <a:rPr lang="en-GB" altLang="en-US" sz="3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yriad Pro" panose="020B0503030403020204" pitchFamily="34" charset="0"/>
                <a:cs typeface="Myriad Arabic" panose="01010101010101010101" pitchFamily="50" charset="-78"/>
              </a:rPr>
              <a:t>opējā</a:t>
            </a:r>
            <a:r>
              <a:rPr lang="en-GB" altLang="en-US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Myriad Pro" panose="020B0503030403020204" pitchFamily="34" charset="0"/>
                <a:cs typeface="Myriad Arabic" panose="01010101010101010101" pitchFamily="50" charset="-78"/>
              </a:rPr>
              <a:t> </a:t>
            </a:r>
            <a:r>
              <a:rPr lang="en-GB" altLang="en-US" sz="3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yriad Pro" panose="020B0503030403020204" pitchFamily="34" charset="0"/>
                <a:cs typeface="Myriad Arabic" panose="01010101010101010101" pitchFamily="50" charset="-78"/>
              </a:rPr>
              <a:t>platība</a:t>
            </a:r>
            <a:endParaRPr lang="lv-LV" altLang="en-US" sz="2800" dirty="0">
              <a:solidFill>
                <a:schemeClr val="tx1">
                  <a:lumMod val="75000"/>
                  <a:lumOff val="25000"/>
                </a:schemeClr>
              </a:solidFill>
              <a:latin typeface="Myriad Pro" panose="020B0503030403020204" pitchFamily="34" charset="0"/>
              <a:cs typeface="Myriad Arabic" panose="01010101010101010101" pitchFamily="50" charset="-78"/>
            </a:endParaRPr>
          </a:p>
          <a:p>
            <a:pPr marL="0" indent="0">
              <a:buNone/>
            </a:pPr>
            <a:endParaRPr lang="lv-LV" altLang="en-US" sz="2800" dirty="0">
              <a:solidFill>
                <a:schemeClr val="tx1">
                  <a:lumMod val="75000"/>
                  <a:lumOff val="25000"/>
                </a:schemeClr>
              </a:solidFill>
              <a:latin typeface="Myriad Pro" panose="020B0503030403020204" pitchFamily="34" charset="0"/>
              <a:cs typeface="Myriad Arabic" panose="01010101010101010101" pitchFamily="50" charset="-78"/>
            </a:endParaRPr>
          </a:p>
          <a:p>
            <a:pPr marL="0" indent="0">
              <a:buNone/>
            </a:pPr>
            <a:r>
              <a:rPr lang="en-GB" altLang="en-US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yriad Pro" panose="020B0503030403020204" pitchFamily="34" charset="0"/>
                <a:cs typeface="Myriad Arabic" panose="01010101010101010101" pitchFamily="50" charset="-78"/>
              </a:rPr>
              <a:t>~</a:t>
            </a:r>
            <a:r>
              <a:rPr lang="lv-LV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yriad Pro" panose="020B0503030403020204" pitchFamily="34" charset="0"/>
                <a:cs typeface="Myriad Arabic" panose="01010101010101010101" pitchFamily="50" charset="-78"/>
              </a:rPr>
              <a:t>6150 </a:t>
            </a:r>
            <a:r>
              <a:rPr lang="lv-LV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Myriad Pro" panose="020B0503030403020204" pitchFamily="34" charset="0"/>
                <a:cs typeface="Myriad Arabic" panose="01010101010101010101" pitchFamily="50" charset="-78"/>
              </a:rPr>
              <a:t>i</a:t>
            </a:r>
            <a:r>
              <a:rPr lang="en-GB" alt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yriad Pro" panose="020B0503030403020204" pitchFamily="34" charset="0"/>
                <a:cs typeface="Myriad Arabic" panose="01010101010101010101" pitchFamily="50" charset="-78"/>
              </a:rPr>
              <a:t>edzīvotāju</a:t>
            </a:r>
            <a:r>
              <a:rPr lang="en-GB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Myriad Pro" panose="020B0503030403020204" pitchFamily="34" charset="0"/>
                <a:cs typeface="Myriad Arabic" panose="01010101010101010101" pitchFamily="50" charset="-78"/>
              </a:rPr>
              <a:t> </a:t>
            </a:r>
            <a:r>
              <a:rPr lang="en-GB" alt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yriad Pro" panose="020B0503030403020204" pitchFamily="34" charset="0"/>
                <a:cs typeface="Myriad Arabic" panose="01010101010101010101" pitchFamily="50" charset="-78"/>
              </a:rPr>
              <a:t>skaits</a:t>
            </a:r>
            <a:endParaRPr lang="lv-LV" altLang="en-US" sz="2800" dirty="0">
              <a:solidFill>
                <a:schemeClr val="tx1">
                  <a:lumMod val="75000"/>
                  <a:lumOff val="25000"/>
                </a:schemeClr>
              </a:solidFill>
              <a:latin typeface="Myriad Pro" panose="020B0503030403020204" pitchFamily="34" charset="0"/>
              <a:cs typeface="Myriad Arabic" panose="01010101010101010101" pitchFamily="50" charset="-78"/>
            </a:endParaRPr>
          </a:p>
          <a:p>
            <a:pPr marL="0" indent="0">
              <a:buNone/>
            </a:pPr>
            <a:endParaRPr lang="lv-LV" altLang="en-US" sz="2800" dirty="0">
              <a:solidFill>
                <a:schemeClr val="tx1">
                  <a:lumMod val="75000"/>
                  <a:lumOff val="25000"/>
                </a:schemeClr>
              </a:solidFill>
              <a:latin typeface="Myriad Pro" panose="020B0503030403020204" pitchFamily="34" charset="0"/>
              <a:cs typeface="Myriad Arabic" panose="01010101010101010101" pitchFamily="50" charset="-78"/>
            </a:endParaRPr>
          </a:p>
          <a:p>
            <a:pPr marL="0" indent="0">
              <a:buNone/>
            </a:pPr>
            <a:r>
              <a:rPr lang="lv-LV" altLang="en-US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yriad Pro" panose="020B0503030403020204" pitchFamily="34" charset="0"/>
                <a:cs typeface="Myriad Arabic" panose="01010101010101010101" pitchFamily="50" charset="-78"/>
              </a:rPr>
              <a:t>340 km </a:t>
            </a:r>
            <a:r>
              <a:rPr lang="lv-LV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Myriad Pro" panose="020B0503030403020204" pitchFamily="34" charset="0"/>
                <a:cs typeface="Myriad Arabic" panose="01010101010101010101" pitchFamily="50" charset="-78"/>
              </a:rPr>
              <a:t>pašvaldības ceļi </a:t>
            </a:r>
            <a:r>
              <a:rPr lang="lv-LV" altLang="en-US" sz="4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yriad Pro" panose="020B0503030403020204" pitchFamily="34" charset="0"/>
                <a:cs typeface="Myriad Arabic" panose="01010101010101010101" pitchFamily="50" charset="-78"/>
              </a:rPr>
              <a:t>250</a:t>
            </a:r>
            <a:r>
              <a:rPr lang="lv-LV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Myriad Pro" panose="020B0503030403020204" pitchFamily="34" charset="0"/>
                <a:cs typeface="Myriad Arabic" panose="01010101010101010101" pitchFamily="50" charset="-78"/>
              </a:rPr>
              <a:t> tūkst. eiro budžets</a:t>
            </a:r>
          </a:p>
          <a:p>
            <a:pPr marL="0" indent="0">
              <a:buNone/>
            </a:pPr>
            <a:endParaRPr lang="lv-LV" altLang="en-US" sz="2800" dirty="0">
              <a:solidFill>
                <a:schemeClr val="tx1">
                  <a:lumMod val="75000"/>
                  <a:lumOff val="25000"/>
                </a:schemeClr>
              </a:solidFill>
              <a:latin typeface="Myriad Pro" panose="020B0503030403020204" pitchFamily="34" charset="0"/>
              <a:cs typeface="Myriad Arabic" panose="01010101010101010101" pitchFamily="50" charset="-78"/>
            </a:endParaRPr>
          </a:p>
          <a:p>
            <a:pPr marL="0" indent="0">
              <a:buNone/>
            </a:pPr>
            <a:r>
              <a:rPr lang="lv-LV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Myriad Pro" panose="020B0503030403020204" pitchFamily="34" charset="0"/>
                <a:cs typeface="Myriad Arabic" panose="01010101010101010101" pitchFamily="50" charset="-78"/>
              </a:rPr>
              <a:t>L</a:t>
            </a:r>
            <a:r>
              <a:rPr lang="it-IT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Myriad Pro" panose="020B0503030403020204" pitchFamily="34" charset="0"/>
                <a:cs typeface="Myriad Arabic" panose="01010101010101010101" pitchFamily="50" charset="-78"/>
              </a:rPr>
              <a:t>atvieši </a:t>
            </a:r>
            <a:r>
              <a:rPr lang="it-IT" altLang="en-US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yriad Pro" panose="020B0503030403020204" pitchFamily="34" charset="0"/>
                <a:cs typeface="Myriad Arabic" panose="01010101010101010101" pitchFamily="50" charset="-78"/>
              </a:rPr>
              <a:t>65%</a:t>
            </a:r>
            <a:r>
              <a:rPr lang="lv-LV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Myriad Pro" panose="020B0503030403020204" pitchFamily="34" charset="0"/>
                <a:cs typeface="Myriad Arabic" panose="01010101010101010101" pitchFamily="50" charset="-78"/>
              </a:rPr>
              <a:t>,</a:t>
            </a:r>
            <a:r>
              <a:rPr lang="it-IT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Myriad Pro" panose="020B0503030403020204" pitchFamily="34" charset="0"/>
                <a:cs typeface="Myriad Arabic" panose="01010101010101010101" pitchFamily="50" charset="-78"/>
              </a:rPr>
              <a:t> krievi 32%</a:t>
            </a:r>
            <a:r>
              <a:rPr lang="lv-LV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Myriad Pro" panose="020B0503030403020204" pitchFamily="34" charset="0"/>
                <a:cs typeface="Myriad Arabic" panose="01010101010101010101" pitchFamily="50" charset="-78"/>
              </a:rPr>
              <a:t>,</a:t>
            </a:r>
            <a:r>
              <a:rPr lang="it-IT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Myriad Pro" panose="020B0503030403020204" pitchFamily="34" charset="0"/>
                <a:cs typeface="Myriad Arabic" panose="01010101010101010101" pitchFamily="50" charset="-78"/>
              </a:rPr>
              <a:t> citi 3%</a:t>
            </a:r>
            <a:endParaRPr lang="lv-LV" altLang="en-US" sz="2800" dirty="0">
              <a:solidFill>
                <a:schemeClr val="tx1">
                  <a:lumMod val="75000"/>
                  <a:lumOff val="25000"/>
                </a:schemeClr>
              </a:solidFill>
              <a:latin typeface="Myriad Pro" panose="020B0503030403020204" pitchFamily="34" charset="0"/>
              <a:cs typeface="Myriad Arabic" panose="01010101010101010101" pitchFamily="50" charset="-78"/>
            </a:endParaRPr>
          </a:p>
          <a:p>
            <a:pPr marL="0" indent="0">
              <a:buNone/>
            </a:pPr>
            <a:endParaRPr lang="lv-LV" altLang="en-US" sz="2800" dirty="0">
              <a:solidFill>
                <a:schemeClr val="tx1">
                  <a:lumMod val="75000"/>
                  <a:lumOff val="25000"/>
                </a:schemeClr>
              </a:solidFill>
              <a:latin typeface="Myriad Pro" panose="020B0503030403020204" pitchFamily="34" charset="0"/>
              <a:cs typeface="Myriad Arabic" panose="01010101010101010101" pitchFamily="50" charset="-78"/>
            </a:endParaRPr>
          </a:p>
          <a:p>
            <a:pPr marL="0" indent="0" eaLnBrk="1" hangingPunct="1">
              <a:buNone/>
            </a:pPr>
            <a:endParaRPr lang="en-GB" altLang="en-US" sz="2800" dirty="0">
              <a:solidFill>
                <a:schemeClr val="tx1">
                  <a:lumMod val="75000"/>
                  <a:lumOff val="25000"/>
                </a:schemeClr>
              </a:solidFill>
              <a:latin typeface="Myriad Pro" panose="020B0503030403020204" pitchFamily="34" charset="0"/>
              <a:cs typeface="Myriad Arabic" panose="01010101010101010101" pitchFamily="50" charset="-78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8627" y="3362324"/>
            <a:ext cx="3836039" cy="322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096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925" y="594359"/>
            <a:ext cx="3355675" cy="2286000"/>
          </a:xfrm>
        </p:spPr>
        <p:txBody>
          <a:bodyPr>
            <a:normAutofit/>
          </a:bodyPr>
          <a:lstStyle/>
          <a:p>
            <a:r>
              <a:rPr lang="lv-LV" sz="4800" dirty="0"/>
              <a:t>INTERESANTI FAKTI</a:t>
            </a:r>
            <a:endParaRPr lang="en-GB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6506" y="731520"/>
            <a:ext cx="7401464" cy="5257800"/>
          </a:xfrm>
        </p:spPr>
        <p:txBody>
          <a:bodyPr>
            <a:normAutofit fontScale="92500"/>
          </a:bodyPr>
          <a:lstStyle/>
          <a:p>
            <a:endParaRPr lang="lv-LV" altLang="en-US" dirty="0">
              <a:latin typeface="Myriad Pro" panose="020B0503030403020204" pitchFamily="34" charset="0"/>
              <a:cs typeface="Myriad Arabic" panose="01010101010101010101" pitchFamily="50" charset="-78"/>
            </a:endParaRPr>
          </a:p>
          <a:p>
            <a:pPr marL="0" indent="0">
              <a:buNone/>
            </a:pPr>
            <a:r>
              <a:rPr lang="lv-LV" altLang="en-US" sz="4000" b="1" dirty="0">
                <a:latin typeface="Myriad Pro" panose="020B0503030403020204" pitchFamily="34" charset="0"/>
                <a:cs typeface="Myriad Arabic" panose="01010101010101010101" pitchFamily="50" charset="-78"/>
              </a:rPr>
              <a:t>94% </a:t>
            </a:r>
            <a:r>
              <a:rPr lang="lv-LV" altLang="en-US" sz="2400" dirty="0">
                <a:latin typeface="Myriad Pro" panose="020B0503030403020204" pitchFamily="34" charset="0"/>
                <a:cs typeface="Myriad Arabic" panose="01010101010101010101" pitchFamily="50" charset="-78"/>
              </a:rPr>
              <a:t>no latviski runājošajiem runā latgaliešu valodā.</a:t>
            </a:r>
          </a:p>
          <a:p>
            <a:pPr marL="0" indent="0">
              <a:buNone/>
            </a:pPr>
            <a:endParaRPr lang="lv-LV" altLang="en-US" dirty="0">
              <a:latin typeface="Myriad Pro" panose="020B0503030403020204" pitchFamily="34" charset="0"/>
              <a:cs typeface="Myriad Arabic" panose="01010101010101010101" pitchFamily="50" charset="-78"/>
            </a:endParaRPr>
          </a:p>
          <a:p>
            <a:pPr marL="0" indent="0">
              <a:buNone/>
            </a:pPr>
            <a:r>
              <a:rPr lang="lv-LV" altLang="en-US" sz="4000" b="1" dirty="0">
                <a:latin typeface="Myriad Pro" panose="020B0503030403020204" pitchFamily="34" charset="0"/>
                <a:cs typeface="Myriad Arabic" panose="01010101010101010101" pitchFamily="50" charset="-78"/>
              </a:rPr>
              <a:t>27% </a:t>
            </a:r>
            <a:r>
              <a:rPr lang="lv-LV" altLang="en-US" sz="2400" dirty="0">
                <a:latin typeface="Myriad Pro" panose="020B0503030403020204" pitchFamily="34" charset="0"/>
                <a:cs typeface="Myriad Arabic" panose="01010101010101010101" pitchFamily="50" charset="-78"/>
              </a:rPr>
              <a:t>no Latvijas robežas ar Krieviju.</a:t>
            </a:r>
          </a:p>
          <a:p>
            <a:pPr marL="0" indent="0">
              <a:buNone/>
            </a:pPr>
            <a:endParaRPr lang="lv-LV" altLang="en-US" sz="2400" dirty="0">
              <a:latin typeface="Myriad Pro" panose="020B0503030403020204" pitchFamily="34" charset="0"/>
              <a:cs typeface="Myriad Arabic" panose="01010101010101010101" pitchFamily="50" charset="-78"/>
            </a:endParaRPr>
          </a:p>
          <a:p>
            <a:pPr marL="0" indent="0">
              <a:buNone/>
            </a:pPr>
            <a:r>
              <a:rPr lang="lv-LV" sz="2400" dirty="0">
                <a:latin typeface="Myriad Pro" panose="020B0503030403020204" pitchFamily="34" charset="0"/>
              </a:rPr>
              <a:t>Vecāka dzelzceļu stacijas ēka Baltijā atklāta </a:t>
            </a:r>
            <a:r>
              <a:rPr lang="lv-LV" sz="4000" b="1" dirty="0">
                <a:latin typeface="Myriad Pro" panose="020B0503030403020204" pitchFamily="34" charset="0"/>
              </a:rPr>
              <a:t>1860. g</a:t>
            </a:r>
          </a:p>
          <a:p>
            <a:pPr marL="0" indent="0">
              <a:buNone/>
            </a:pPr>
            <a:endParaRPr lang="lv-LV" altLang="en-US" sz="4000" b="1" dirty="0">
              <a:latin typeface="Myriad Pro" panose="020B0503030403020204" pitchFamily="34" charset="0"/>
              <a:cs typeface="Myriad Arabic" panose="01010101010101010101" pitchFamily="50" charset="-78"/>
            </a:endParaRPr>
          </a:p>
          <a:p>
            <a:pPr marL="0" indent="0">
              <a:buNone/>
            </a:pPr>
            <a:r>
              <a:rPr lang="lv-LV" altLang="en-US" sz="4000" b="1" dirty="0">
                <a:latin typeface="Myriad Pro" panose="020B0503030403020204" pitchFamily="34" charset="0"/>
                <a:cs typeface="Myriad Arabic" panose="01010101010101010101" pitchFamily="50" charset="-78"/>
              </a:rPr>
              <a:t>7 reizes </a:t>
            </a:r>
            <a:r>
              <a:rPr lang="lv-LV" altLang="en-US" sz="2400" dirty="0">
                <a:latin typeface="Myriad Pro" panose="020B0503030403020204" pitchFamily="34" charset="0"/>
                <a:cs typeface="Myriad Arabic" panose="01010101010101010101" pitchFamily="50" charset="-78"/>
              </a:rPr>
              <a:t>mazāk ezeru nekā vidēji Latgalē – Zilo ezeru zemē</a:t>
            </a:r>
          </a:p>
          <a:p>
            <a:pPr marL="0" indent="0">
              <a:buNone/>
            </a:pPr>
            <a:endParaRPr lang="lv-LV" altLang="en-US" sz="2400" dirty="0">
              <a:latin typeface="Myriad Pro" panose="020B0503030403020204" pitchFamily="34" charset="0"/>
              <a:cs typeface="Myriad Arabic" panose="01010101010101010101" pitchFamily="50" charset="-78"/>
            </a:endParaRPr>
          </a:p>
          <a:p>
            <a:pPr marL="0" indent="0">
              <a:buNone/>
            </a:pPr>
            <a:endParaRPr lang="lv-LV" altLang="en-US" dirty="0">
              <a:latin typeface="Myriad Pro" panose="020B0503030403020204" pitchFamily="34" charset="0"/>
              <a:cs typeface="Myriad Arabic" panose="01010101010101010101" pitchFamily="50" charset="-78"/>
            </a:endParaRPr>
          </a:p>
          <a:p>
            <a:pPr marL="0" indent="0">
              <a:buNone/>
            </a:pPr>
            <a:endParaRPr lang="en-GB" altLang="en-US" dirty="0">
              <a:latin typeface="Myriad Pro" panose="020B0503030403020204" pitchFamily="34" charset="0"/>
              <a:cs typeface="Myriad Arabic" panose="01010101010101010101" pitchFamily="50" charset="-78"/>
            </a:endParaRPr>
          </a:p>
          <a:p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8627" y="3362324"/>
            <a:ext cx="3836039" cy="322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725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07893"/>
            <a:ext cx="3990975" cy="962498"/>
          </a:xfrm>
        </p:spPr>
        <p:txBody>
          <a:bodyPr>
            <a:normAutofit/>
          </a:bodyPr>
          <a:lstStyle/>
          <a:p>
            <a:pPr algn="ctr"/>
            <a:r>
              <a:rPr lang="lv-LV" sz="4800" dirty="0"/>
              <a:t>IZGLĪTĪBA</a:t>
            </a:r>
            <a:endParaRPr lang="en-GB" sz="32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25" y="2018581"/>
            <a:ext cx="3714750" cy="4632385"/>
          </a:xfrm>
        </p:spPr>
        <p:txBody>
          <a:bodyPr numCol="1">
            <a:noAutofit/>
          </a:bodyPr>
          <a:lstStyle/>
          <a:p>
            <a:pPr marL="342900" indent="-342900">
              <a:buAutoNum type="arabicPeriod"/>
            </a:pPr>
            <a:r>
              <a:rPr lang="lv-LV" sz="1600" dirty="0">
                <a:solidFill>
                  <a:schemeClr val="bg1"/>
                </a:solidFill>
              </a:rPr>
              <a:t>Kārsavas vidusskola</a:t>
            </a:r>
          </a:p>
          <a:p>
            <a:pPr marL="342900" indent="-342900">
              <a:buFont typeface="Calibri" panose="020F0502020204030204" pitchFamily="34" charset="0"/>
              <a:buAutoNum type="arabicPeriod"/>
            </a:pPr>
            <a:r>
              <a:rPr lang="lv-LV" sz="1600" dirty="0">
                <a:solidFill>
                  <a:schemeClr val="bg1"/>
                </a:solidFill>
              </a:rPr>
              <a:t>Salnavas pamatskola + PII grupiņa</a:t>
            </a:r>
          </a:p>
          <a:p>
            <a:pPr marL="342900" indent="-342900">
              <a:buFont typeface="Calibri" panose="020F0502020204030204" pitchFamily="34" charset="0"/>
              <a:buAutoNum type="arabicPeriod"/>
            </a:pPr>
            <a:r>
              <a:rPr lang="lv-LV" sz="1600" dirty="0">
                <a:solidFill>
                  <a:schemeClr val="bg1"/>
                </a:solidFill>
              </a:rPr>
              <a:t>I Mežvidu pamatskola</a:t>
            </a:r>
          </a:p>
          <a:p>
            <a:pPr marL="342900" indent="-342900">
              <a:buFont typeface="Calibri" panose="020F0502020204030204" pitchFamily="34" charset="0"/>
              <a:buAutoNum type="arabicPeriod"/>
            </a:pPr>
            <a:r>
              <a:rPr lang="lv-LV" sz="1600" dirty="0">
                <a:solidFill>
                  <a:schemeClr val="bg1"/>
                </a:solidFill>
              </a:rPr>
              <a:t>Mērdzenes pamatskola + PII grupiņas</a:t>
            </a:r>
          </a:p>
          <a:p>
            <a:pPr marL="342900" indent="-342900">
              <a:buFont typeface="Calibri" panose="020F0502020204030204" pitchFamily="34" charset="0"/>
              <a:buAutoNum type="arabicPeriod"/>
            </a:pPr>
            <a:r>
              <a:rPr lang="lv-LV" sz="1600" dirty="0">
                <a:solidFill>
                  <a:schemeClr val="bg1"/>
                </a:solidFill>
              </a:rPr>
              <a:t>Kārsavas pilsētas PII </a:t>
            </a:r>
          </a:p>
          <a:p>
            <a:pPr marL="342900" indent="-342900">
              <a:buFont typeface="Calibri" panose="020F0502020204030204" pitchFamily="34" charset="0"/>
              <a:buAutoNum type="arabicPeriod"/>
            </a:pPr>
            <a:r>
              <a:rPr lang="lv-LV" sz="1600" dirty="0">
                <a:solidFill>
                  <a:schemeClr val="bg1"/>
                </a:solidFill>
              </a:rPr>
              <a:t>Mežvidu pagasta  PII “Saulīte”</a:t>
            </a:r>
          </a:p>
          <a:p>
            <a:pPr marL="342900" indent="-342900">
              <a:buFont typeface="Calibri" panose="020F0502020204030204" pitchFamily="34" charset="0"/>
              <a:buAutoNum type="arabicPeriod"/>
            </a:pPr>
            <a:r>
              <a:rPr lang="lv-LV" sz="1600" dirty="0">
                <a:solidFill>
                  <a:schemeClr val="bg1"/>
                </a:solidFill>
              </a:rPr>
              <a:t>Malnavas pagasta PII “Sienāzītis”</a:t>
            </a:r>
          </a:p>
          <a:p>
            <a:pPr marL="342900" indent="-342900">
              <a:buFont typeface="Calibri" panose="020F0502020204030204" pitchFamily="34" charset="0"/>
              <a:buAutoNum type="arabicPeriod"/>
            </a:pPr>
            <a:r>
              <a:rPr lang="lv-LV" sz="1600" dirty="0">
                <a:solidFill>
                  <a:schemeClr val="bg1"/>
                </a:solidFill>
              </a:rPr>
              <a:t>Goliševas PII </a:t>
            </a:r>
          </a:p>
          <a:p>
            <a:pPr marL="342900" indent="-342900">
              <a:buFont typeface="Calibri" panose="020F0502020204030204" pitchFamily="34" charset="0"/>
              <a:buAutoNum type="arabicPeriod"/>
            </a:pPr>
            <a:r>
              <a:rPr lang="lv-LV" sz="1600" dirty="0">
                <a:solidFill>
                  <a:schemeClr val="bg1"/>
                </a:solidFill>
              </a:rPr>
              <a:t>II Mežvidu pamatskola</a:t>
            </a:r>
          </a:p>
          <a:p>
            <a:pPr marL="342900" indent="-342900">
              <a:buAutoNum type="arabicPeriod"/>
            </a:pPr>
            <a:r>
              <a:rPr lang="lv-LV" sz="1600" dirty="0">
                <a:solidFill>
                  <a:schemeClr val="bg1"/>
                </a:solidFill>
              </a:rPr>
              <a:t>Vītolu pamatskola</a:t>
            </a:r>
          </a:p>
          <a:p>
            <a:pPr marL="342900" indent="-342900">
              <a:buAutoNum type="arabicPeriod"/>
            </a:pPr>
            <a:r>
              <a:rPr lang="lv-LV" sz="1600" dirty="0">
                <a:solidFill>
                  <a:schemeClr val="bg1"/>
                </a:solidFill>
              </a:rPr>
              <a:t>Goliševas pamatskola </a:t>
            </a:r>
          </a:p>
          <a:p>
            <a:r>
              <a:rPr lang="lv-LV" sz="1600" dirty="0">
                <a:solidFill>
                  <a:schemeClr val="bg1"/>
                </a:solidFill>
              </a:rPr>
              <a:t>        Malnavas koledža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74589" y="96817"/>
            <a:ext cx="7707501" cy="666786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425351" y="241539"/>
            <a:ext cx="28984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Myriad Pro" panose="020B0503030403020204" pitchFamily="34" charset="0"/>
              </a:rPr>
              <a:t>467 </a:t>
            </a:r>
            <a:r>
              <a:rPr lang="lv-LV" dirty="0">
                <a:latin typeface="Myriad Pro" panose="020B0503030403020204" pitchFamily="34" charset="0"/>
              </a:rPr>
              <a:t>skolēni</a:t>
            </a:r>
          </a:p>
          <a:p>
            <a:r>
              <a:rPr lang="lv-LV" b="1" dirty="0">
                <a:latin typeface="Myriad Pro" panose="020B0503030403020204" pitchFamily="34" charset="0"/>
              </a:rPr>
              <a:t>216</a:t>
            </a:r>
            <a:r>
              <a:rPr lang="lv-LV" dirty="0">
                <a:latin typeface="Myriad Pro" panose="020B0503030403020204" pitchFamily="34" charset="0"/>
              </a:rPr>
              <a:t> bērni</a:t>
            </a:r>
            <a:endParaRPr lang="en-GB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2978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2528" y="606842"/>
            <a:ext cx="3321170" cy="1588124"/>
          </a:xfrm>
        </p:spPr>
        <p:txBody>
          <a:bodyPr>
            <a:normAutofit/>
          </a:bodyPr>
          <a:lstStyle/>
          <a:p>
            <a:r>
              <a:rPr lang="lv-LV" sz="4800" dirty="0"/>
              <a:t>ATBALSTS VECĀKIEM</a:t>
            </a:r>
            <a:endParaRPr lang="en-GB" sz="4800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82273" y="594359"/>
            <a:ext cx="2083686" cy="2083686"/>
          </a:xfr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01186" y="594359"/>
            <a:ext cx="2083686" cy="208368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20099" y="594359"/>
            <a:ext cx="2083686" cy="208368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321834" y="3023278"/>
            <a:ext cx="26828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Transports</a:t>
            </a:r>
            <a:endParaRPr lang="en-GB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801621" y="3023277"/>
            <a:ext cx="26828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Ēdināšana</a:t>
            </a:r>
            <a:endParaRPr lang="en-GB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320534" y="3023277"/>
            <a:ext cx="26828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Stipendijas</a:t>
            </a:r>
            <a:endParaRPr lang="en-GB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27366" y="3940552"/>
            <a:ext cx="2093168" cy="2093168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5644067" y="6334780"/>
            <a:ext cx="52597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Mūzikas un mākslas skola </a:t>
            </a:r>
            <a:r>
              <a:rPr lang="lv-LV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(229 skolēni)</a:t>
            </a:r>
            <a:endParaRPr lang="en-GB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92114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057" y="594359"/>
            <a:ext cx="3312543" cy="1829664"/>
          </a:xfrm>
        </p:spPr>
        <p:txBody>
          <a:bodyPr>
            <a:normAutofit/>
          </a:bodyPr>
          <a:lstStyle/>
          <a:p>
            <a:r>
              <a:rPr lang="lv-LV" sz="4800" dirty="0"/>
              <a:t>UZŅĒMĒJ -DARBĪBA</a:t>
            </a:r>
            <a:endParaRPr lang="en-GB" sz="4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5057" y="5262113"/>
            <a:ext cx="3459192" cy="1043090"/>
          </a:xfrm>
        </p:spPr>
        <p:txBody>
          <a:bodyPr>
            <a:normAutofit lnSpcReduction="10000"/>
          </a:bodyPr>
          <a:lstStyle/>
          <a:p>
            <a:r>
              <a:rPr lang="lv-LV" sz="2400" dirty="0"/>
              <a:t>Jauno uzņēmēju biznesa ideju konkurss «Step </a:t>
            </a:r>
            <a:r>
              <a:rPr lang="lv-LV" sz="2400" dirty="0" err="1"/>
              <a:t>up</a:t>
            </a:r>
            <a:r>
              <a:rPr lang="lv-LV" sz="2400" dirty="0"/>
              <a:t>!» - 5 tūkstoši eiro</a:t>
            </a:r>
            <a:endParaRPr lang="en-GB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93638" y="3524273"/>
            <a:ext cx="2158521" cy="215852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92508" y="213738"/>
            <a:ext cx="2158521" cy="215852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80432" y="270667"/>
            <a:ext cx="2158521" cy="215852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17844" y="215807"/>
            <a:ext cx="2201172" cy="220117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84858" y="3524275"/>
            <a:ext cx="2158521" cy="2158521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956361" y="5890272"/>
            <a:ext cx="265693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SIA «Latgales dārzeņu loģistika»</a:t>
            </a:r>
          </a:p>
          <a:p>
            <a:pPr algn="ctr"/>
            <a:r>
              <a:rPr lang="lv-LV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«Mežvidu tomāti»</a:t>
            </a:r>
          </a:p>
          <a:p>
            <a:pPr algn="ctr"/>
            <a:r>
              <a:rPr lang="lv-LV" sz="1400" dirty="0">
                <a:solidFill>
                  <a:schemeClr val="bg1">
                    <a:lumMod val="50000"/>
                  </a:schemeClr>
                </a:solidFill>
              </a:rPr>
              <a:t>(20 nodarbinātie)</a:t>
            </a:r>
            <a:endParaRPr lang="en-GB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098577" y="2539389"/>
            <a:ext cx="245181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SIA </a:t>
            </a:r>
            <a:r>
              <a:rPr lang="lv-LV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«</a:t>
            </a:r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Global peat</a:t>
            </a:r>
            <a:r>
              <a:rPr lang="lv-LV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»</a:t>
            </a:r>
          </a:p>
          <a:p>
            <a:pPr algn="ctr"/>
            <a:r>
              <a:rPr lang="lv-LV" sz="1400" dirty="0">
                <a:solidFill>
                  <a:schemeClr val="bg1">
                    <a:lumMod val="50000"/>
                  </a:schemeClr>
                </a:solidFill>
              </a:rPr>
              <a:t>(25 nodarbinātie)</a:t>
            </a:r>
            <a:endParaRPr lang="en-GB" sz="1400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endParaRPr lang="en-GB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9644326" y="2539389"/>
            <a:ext cx="2294627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ZS</a:t>
            </a:r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lv-LV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«Lūsēni»</a:t>
            </a:r>
          </a:p>
          <a:p>
            <a:pPr algn="ctr"/>
            <a:r>
              <a:rPr lang="lv-LV" sz="1400" dirty="0">
                <a:solidFill>
                  <a:schemeClr val="bg1">
                    <a:lumMod val="50000"/>
                  </a:schemeClr>
                </a:solidFill>
              </a:rPr>
              <a:t>(80 nodarbinātie)</a:t>
            </a:r>
            <a:endParaRPr lang="en-GB" sz="1400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endParaRPr lang="en-GB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4053453" y="5873115"/>
            <a:ext cx="34213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SIA </a:t>
            </a:r>
            <a:r>
              <a:rPr lang="lv-LV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«</a:t>
            </a:r>
            <a:r>
              <a:rPr lang="en-GB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Salenieku</a:t>
            </a: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Dolomīts</a:t>
            </a:r>
            <a:r>
              <a:rPr lang="lv-LV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»</a:t>
            </a:r>
          </a:p>
          <a:p>
            <a:pPr algn="ctr"/>
            <a:r>
              <a:rPr lang="lv-LV" sz="1400" dirty="0">
                <a:solidFill>
                  <a:schemeClr val="bg1">
                    <a:lumMod val="50000"/>
                  </a:schemeClr>
                </a:solidFill>
              </a:rPr>
              <a:t>(13 nodarbinātie)</a:t>
            </a:r>
            <a:endParaRPr lang="en-GB" sz="1400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endParaRPr lang="en-GB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4357174" y="2539388"/>
            <a:ext cx="2613804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SIA «ACUK»</a:t>
            </a:r>
          </a:p>
          <a:p>
            <a:pPr algn="ctr"/>
            <a:r>
              <a:rPr lang="lv-LV" sz="1400" dirty="0">
                <a:solidFill>
                  <a:schemeClr val="bg1">
                    <a:lumMod val="50000"/>
                  </a:schemeClr>
                </a:solidFill>
              </a:rPr>
              <a:t>(16 nodarbinātie)</a:t>
            </a:r>
            <a:endParaRPr lang="en-GB" sz="1400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endParaRPr lang="en-GB" sz="2000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46287" y="3531438"/>
            <a:ext cx="2191475" cy="2191475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9535122" y="5842337"/>
            <a:ext cx="26138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Lauksaimnieki</a:t>
            </a:r>
          </a:p>
          <a:p>
            <a:pPr algn="ctr"/>
            <a:r>
              <a:rPr lang="lv-LV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(150 aktīvie lauksaimnieki)</a:t>
            </a:r>
          </a:p>
          <a:p>
            <a:pPr algn="ctr"/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891505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925" y="594359"/>
            <a:ext cx="3355675" cy="1493234"/>
          </a:xfrm>
        </p:spPr>
        <p:txBody>
          <a:bodyPr>
            <a:normAutofit/>
          </a:bodyPr>
          <a:lstStyle/>
          <a:p>
            <a:r>
              <a:rPr lang="lv-LV" sz="4800" dirty="0"/>
              <a:t>BŪTISKĀKIE PROJEKTI</a:t>
            </a:r>
            <a:endParaRPr lang="en-GB" sz="4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7035" y="2294627"/>
            <a:ext cx="3631720" cy="4471510"/>
          </a:xfrm>
        </p:spPr>
        <p:txBody>
          <a:bodyPr>
            <a:no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lv-LV" sz="1600" dirty="0"/>
              <a:t>Vienības ielas rekonstrukcija -1,5 miljoni eiro</a:t>
            </a:r>
          </a:p>
          <a:p>
            <a:pPr marL="342900" indent="-342900">
              <a:buFont typeface="+mj-lt"/>
              <a:buAutoNum type="arabicPeriod"/>
            </a:pPr>
            <a:r>
              <a:rPr lang="lv-LV" sz="1600" dirty="0"/>
              <a:t>Ūdenssaimniecības projekti (Salnava, Malnava, Mērdzene) – 1 miljons eiro</a:t>
            </a:r>
          </a:p>
          <a:p>
            <a:pPr marL="342900" indent="-342900">
              <a:buFont typeface="+mj-lt"/>
              <a:buAutoNum type="arabicPeriod"/>
            </a:pPr>
            <a:r>
              <a:rPr lang="lv-LV" sz="1600" dirty="0"/>
              <a:t>Kārsavas vidusskolas stadiona pārbūve – 550 tūkst. eiro</a:t>
            </a:r>
          </a:p>
          <a:p>
            <a:pPr marL="342900" indent="-342900">
              <a:buFont typeface="+mj-lt"/>
              <a:buAutoNum type="arabicPeriod"/>
            </a:pPr>
            <a:r>
              <a:rPr lang="lv-LV" sz="1600" dirty="0"/>
              <a:t>Malnavas PII siltināšana –270 tūkst. eiro</a:t>
            </a:r>
          </a:p>
          <a:p>
            <a:pPr marL="342900" indent="-342900">
              <a:buFont typeface="+mj-lt"/>
              <a:buAutoNum type="arabicPeriod"/>
            </a:pPr>
            <a:r>
              <a:rPr lang="lv-LV" sz="1600" dirty="0"/>
              <a:t>«</a:t>
            </a:r>
            <a:r>
              <a:rPr lang="lv-LV" sz="1600" dirty="0" err="1"/>
              <a:t>Krosta</a:t>
            </a:r>
            <a:r>
              <a:rPr lang="lv-LV" sz="1600" dirty="0"/>
              <a:t>» estrāde – 95 tūkst. miljoni</a:t>
            </a:r>
          </a:p>
          <a:p>
            <a:pPr marL="342900" indent="-342900">
              <a:buFont typeface="+mj-lt"/>
              <a:buAutoNum type="arabicPeriod"/>
            </a:pPr>
            <a:r>
              <a:rPr lang="lv-LV" sz="1600" dirty="0"/>
              <a:t>Kārsavas ielu labiekārtošana – 421 tūkst. eiro</a:t>
            </a:r>
          </a:p>
          <a:p>
            <a:pPr marL="342900" indent="-342900">
              <a:buFont typeface="+mj-lt"/>
              <a:buAutoNum type="arabicPeriod"/>
            </a:pPr>
            <a:r>
              <a:rPr lang="lv-LV" sz="1600" dirty="0"/>
              <a:t>Kārsavas Mūzikas un mākslas skolas vienkāršotā pārbūve – </a:t>
            </a:r>
            <a:r>
              <a:rPr lang="en-GB" sz="1600" dirty="0"/>
              <a:t>154</a:t>
            </a:r>
            <a:r>
              <a:rPr lang="lv-LV" sz="1600" dirty="0"/>
              <a:t> tūkst. eiro</a:t>
            </a:r>
            <a:endParaRPr lang="en-GB" sz="1600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18315" y="17252"/>
            <a:ext cx="7801155" cy="6748884"/>
          </a:xfrm>
        </p:spPr>
      </p:pic>
    </p:spTree>
    <p:extLst>
      <p:ext uri="{BB962C8B-B14F-4D97-AF65-F5344CB8AC3E}">
        <p14:creationId xmlns:p14="http://schemas.microsoft.com/office/powerpoint/2010/main" val="28174780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925" y="594359"/>
            <a:ext cx="3355675" cy="1793640"/>
          </a:xfrm>
        </p:spPr>
        <p:txBody>
          <a:bodyPr>
            <a:normAutofit/>
          </a:bodyPr>
          <a:lstStyle/>
          <a:p>
            <a:r>
              <a:rPr lang="lv-LV" sz="4800" dirty="0"/>
              <a:t>SABIEDRĪBA</a:t>
            </a:r>
            <a:br>
              <a:rPr lang="lv-LV" sz="4800" dirty="0"/>
            </a:br>
            <a:r>
              <a:rPr lang="lv-LV" sz="3200" dirty="0"/>
              <a:t>NODARBINĀTĪBA</a:t>
            </a:r>
            <a:endParaRPr lang="en-GB" sz="32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925" y="2926080"/>
            <a:ext cx="3355675" cy="3379124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52801" y="570925"/>
            <a:ext cx="1894648" cy="189464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96768" y="4809800"/>
            <a:ext cx="1891406" cy="189140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427343" y="594359"/>
            <a:ext cx="4520241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4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yriad Pro" panose="020B0503030403020204" pitchFamily="34" charset="0"/>
              </a:rPr>
              <a:t>23</a:t>
            </a:r>
            <a:r>
              <a:rPr lang="lv-LV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Myriad Pro" panose="020B0503030403020204" pitchFamily="34" charset="0"/>
              </a:rPr>
              <a:t> biedrības</a:t>
            </a:r>
          </a:p>
          <a:p>
            <a:endParaRPr lang="lv-LV" sz="2400" dirty="0">
              <a:solidFill>
                <a:schemeClr val="tx1">
                  <a:lumMod val="75000"/>
                  <a:lumOff val="25000"/>
                </a:schemeClr>
              </a:solidFill>
              <a:latin typeface="Myriad Pro" panose="020B0503030403020204" pitchFamily="34" charset="0"/>
            </a:endParaRPr>
          </a:p>
          <a:p>
            <a:r>
              <a:rPr lang="lv-LV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Myriad Pro" panose="020B0503030403020204" pitchFamily="34" charset="0"/>
              </a:rPr>
              <a:t>4 aktīvākās apguvušas 200 000 tūkst. eiro</a:t>
            </a:r>
            <a:endParaRPr lang="en-GB" sz="2000" dirty="0">
              <a:solidFill>
                <a:schemeClr val="tx1">
                  <a:lumMod val="75000"/>
                  <a:lumOff val="25000"/>
                </a:schemeClr>
              </a:solidFill>
              <a:latin typeface="Myriad Pro" panose="020B0503030403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280694" y="4809800"/>
            <a:ext cx="452024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Myriad Pro" panose="020B0503030403020204" pitchFamily="34" charset="0"/>
              </a:rPr>
              <a:t>Robeža </a:t>
            </a:r>
            <a:r>
              <a:rPr lang="lv-LV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Myriad Pro" panose="020B0503030403020204" pitchFamily="34" charset="0"/>
              </a:rPr>
              <a:t>(Robežsardze, muita, Valsts nodrošinājuma aģentūra)</a:t>
            </a:r>
          </a:p>
          <a:p>
            <a:r>
              <a:rPr lang="lv-LV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Myriad Pro" panose="020B0503030403020204" pitchFamily="34" charset="0"/>
              </a:rPr>
              <a:t>Malnavas koledža</a:t>
            </a:r>
          </a:p>
          <a:p>
            <a:r>
              <a:rPr lang="lv-LV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Myriad Pro" panose="020B0503030403020204" pitchFamily="34" charset="0"/>
              </a:rPr>
              <a:t>Lauksaimniecība</a:t>
            </a:r>
            <a:endParaRPr lang="en-GB" sz="2400" dirty="0">
              <a:solidFill>
                <a:schemeClr val="tx1">
                  <a:lumMod val="75000"/>
                  <a:lumOff val="25000"/>
                </a:schemeClr>
              </a:solidFill>
              <a:latin typeface="Myriad Pro" panose="020B0503030403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52801" y="2690362"/>
            <a:ext cx="1894648" cy="189464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542650" y="2690362"/>
            <a:ext cx="38873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Kārsavas slimnīca</a:t>
            </a:r>
          </a:p>
          <a:p>
            <a:r>
              <a:rPr lang="lv-LV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Sociālā māja «Mūsmājas» </a:t>
            </a:r>
            <a:endParaRPr lang="en-GB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97751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15" y="388189"/>
            <a:ext cx="3260785" cy="1518248"/>
          </a:xfrm>
        </p:spPr>
        <p:txBody>
          <a:bodyPr>
            <a:noAutofit/>
          </a:bodyPr>
          <a:lstStyle/>
          <a:p>
            <a:r>
              <a:rPr lang="lv-LV" sz="4800" dirty="0"/>
              <a:t>SPORTS UN </a:t>
            </a:r>
            <a:br>
              <a:rPr lang="lv-LV" sz="4800" dirty="0"/>
            </a:br>
            <a:r>
              <a:rPr lang="lv-LV" sz="4800" dirty="0"/>
              <a:t>KULTŪRA</a:t>
            </a:r>
            <a:endParaRPr lang="en-GB" sz="4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90851" y="2375123"/>
            <a:ext cx="2089509" cy="208950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18170" y="122159"/>
            <a:ext cx="2089509" cy="208950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357137" y="2450381"/>
            <a:ext cx="515260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«</a:t>
            </a:r>
            <a:r>
              <a:rPr lang="lv-LV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Latgols</a:t>
            </a:r>
            <a:r>
              <a:rPr lang="lv-LV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» startē Latvijas ZA reģiona čempionātā</a:t>
            </a:r>
          </a:p>
          <a:p>
            <a:endParaRPr lang="lv-LV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lv-LV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SK «</a:t>
            </a:r>
            <a:r>
              <a:rPr lang="lv-LV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Kuorsova</a:t>
            </a:r>
            <a:r>
              <a:rPr lang="lv-LV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» spēlē Latvijas nacionālajā futbola izlasē</a:t>
            </a:r>
            <a:endParaRPr lang="en-GB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348755" y="204048"/>
            <a:ext cx="455738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 2011. gada valsts sacensībās:</a:t>
            </a:r>
          </a:p>
          <a:p>
            <a:r>
              <a:rPr lang="lv-LV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1. Vieta – 19 reizes </a:t>
            </a:r>
          </a:p>
          <a:p>
            <a:r>
              <a:rPr lang="lv-LV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2. Vieta – 32 reizes </a:t>
            </a:r>
          </a:p>
          <a:p>
            <a:r>
              <a:rPr lang="lv-LV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3. Vieta – 32 reizes</a:t>
            </a:r>
          </a:p>
          <a:p>
            <a:pPr marL="342900" indent="-342900">
              <a:buAutoNum type="arabicPeriod"/>
            </a:pPr>
            <a:endParaRPr lang="lv-LV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lv-LV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90852" y="4664773"/>
            <a:ext cx="2116827" cy="2116827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329817" y="4882551"/>
            <a:ext cx="4862183" cy="8540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42 pulciņi – 500 dalībnieki</a:t>
            </a:r>
          </a:p>
          <a:p>
            <a:r>
              <a:rPr lang="lv-LV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17 </a:t>
            </a:r>
            <a:r>
              <a:rPr lang="lv-LV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amatierkolektīvi</a:t>
            </a:r>
            <a:r>
              <a:rPr lang="lv-LV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300 dalībnieki</a:t>
            </a:r>
            <a:endParaRPr lang="en-GB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710242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2009</TotalTime>
  <Words>432</Words>
  <Application>Microsoft Office PowerPoint</Application>
  <PresentationFormat>Platekrāna</PresentationFormat>
  <Paragraphs>93</Paragraphs>
  <Slides>11</Slides>
  <Notes>0</Notes>
  <HiddenSlides>0</HiddenSlides>
  <MMClips>0</MMClips>
  <ScaleCrop>false</ScaleCrop>
  <HeadingPairs>
    <vt:vector size="6" baseType="variant">
      <vt:variant>
        <vt:lpstr>Lietotie fonti</vt:lpstr>
      </vt:variant>
      <vt:variant>
        <vt:i4>4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11</vt:i4>
      </vt:variant>
    </vt:vector>
  </HeadingPairs>
  <TitlesOfParts>
    <vt:vector size="16" baseType="lpstr">
      <vt:lpstr>Calibri</vt:lpstr>
      <vt:lpstr>Calibri Light</vt:lpstr>
      <vt:lpstr>Myriad Arabic</vt:lpstr>
      <vt:lpstr>Myriad Pro</vt:lpstr>
      <vt:lpstr>Retrospect</vt:lpstr>
      <vt:lpstr>KĀRSAVAS NOVADS</vt:lpstr>
      <vt:lpstr>KĀRSAVAS NOVADS</vt:lpstr>
      <vt:lpstr>INTERESANTI FAKTI</vt:lpstr>
      <vt:lpstr>IZGLĪTĪBA</vt:lpstr>
      <vt:lpstr>ATBALSTS VECĀKIEM</vt:lpstr>
      <vt:lpstr>UZŅĒMĒJ -DARBĪBA</vt:lpstr>
      <vt:lpstr>BŪTISKĀKIE PROJEKTI</vt:lpstr>
      <vt:lpstr>SABIEDRĪBA NODARBINĀTĪBA</vt:lpstr>
      <vt:lpstr>SPORTS UN  KULTŪRA</vt:lpstr>
      <vt:lpstr>3 LIETAS, KURAS JUMS JĀREDZ KĀRSAVAS NOVADĀ</vt:lpstr>
      <vt:lpstr>PowerPoint prezentācija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Kārsavas novada izglītība</dc:title>
  <dc:creator>Sound</dc:creator>
  <cp:lastModifiedBy>Guntars Krasovskis</cp:lastModifiedBy>
  <cp:revision>82</cp:revision>
  <dcterms:created xsi:type="dcterms:W3CDTF">2015-09-24T08:02:42Z</dcterms:created>
  <dcterms:modified xsi:type="dcterms:W3CDTF">2016-06-13T09:20:31Z</dcterms:modified>
</cp:coreProperties>
</file>